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тчёт о проделанной работе фольклорного кружка «Забава»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забава\Забава 20200123_1831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8"/>
          <a:stretch/>
        </p:blipFill>
        <p:spPr bwMode="auto">
          <a:xfrm>
            <a:off x="1619672" y="2492896"/>
            <a:ext cx="6096000" cy="3623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1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6912768" cy="4392488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2100" i="1" dirty="0" smtClean="0"/>
              <a:t>На основании выше изложенного хочу отметить, что поставленные задачи в начале учебного были достигнуты и реализованы в полном объеме соответственно рабочей программе кружка.</a:t>
            </a:r>
          </a:p>
          <a:p>
            <a:pPr indent="0">
              <a:buNone/>
            </a:pPr>
            <a:r>
              <a:rPr lang="ru-RU" sz="2100" i="1" dirty="0"/>
              <a:t>- Дети имеют представление, что такое русский фольклор, народные праздники, обряды и </a:t>
            </a:r>
            <a:r>
              <a:rPr lang="ru-RU" sz="2100" i="1" dirty="0" smtClean="0"/>
              <a:t>традиции</a:t>
            </a:r>
            <a:endParaRPr lang="ru-RU" sz="2100" i="1" dirty="0"/>
          </a:p>
          <a:p>
            <a:pPr indent="0">
              <a:spcBef>
                <a:spcPts val="0"/>
              </a:spcBef>
              <a:buNone/>
            </a:pPr>
            <a:r>
              <a:rPr lang="ru-RU" sz="2100" i="1" dirty="0"/>
              <a:t>- Умеют инсценировать русские народные </a:t>
            </a:r>
            <a:r>
              <a:rPr lang="ru-RU" sz="2100" i="1" dirty="0" smtClean="0"/>
              <a:t>сказки</a:t>
            </a:r>
            <a:endParaRPr lang="ru-RU" sz="2100" i="1" dirty="0"/>
          </a:p>
          <a:p>
            <a:pPr indent="0">
              <a:spcBef>
                <a:spcPts val="0"/>
              </a:spcBef>
              <a:buNone/>
            </a:pPr>
            <a:r>
              <a:rPr lang="ru-RU" sz="2100" i="1" dirty="0"/>
              <a:t>- Знают названия русских народных инструментов и умеют играть на </a:t>
            </a:r>
            <a:r>
              <a:rPr lang="ru-RU" sz="2100" i="1" dirty="0" smtClean="0"/>
              <a:t>них</a:t>
            </a:r>
            <a:endParaRPr lang="ru-RU" sz="2100" i="1" dirty="0"/>
          </a:p>
          <a:p>
            <a:pPr indent="0">
              <a:spcBef>
                <a:spcPts val="0"/>
              </a:spcBef>
              <a:buNone/>
            </a:pPr>
            <a:r>
              <a:rPr lang="ru-RU" sz="2100" i="1" dirty="0"/>
              <a:t>- Владеют навыками передачи эмоционально-образного содержания </a:t>
            </a:r>
            <a:r>
              <a:rPr lang="ru-RU" sz="2100" i="1" dirty="0" smtClean="0"/>
              <a:t>песни</a:t>
            </a:r>
            <a:endParaRPr lang="ru-RU" sz="2100" i="1" dirty="0"/>
          </a:p>
          <a:p>
            <a:pPr indent="0">
              <a:spcBef>
                <a:spcPts val="0"/>
              </a:spcBef>
              <a:buNone/>
            </a:pPr>
            <a:r>
              <a:rPr lang="ru-RU" sz="2100" i="1" dirty="0"/>
              <a:t>- Используют русские народные инструменты в </a:t>
            </a:r>
            <a:r>
              <a:rPr lang="ru-RU" sz="2100" i="1" dirty="0" smtClean="0"/>
              <a:t>оркестре</a:t>
            </a:r>
            <a:endParaRPr lang="ru-RU" sz="2100" i="1" dirty="0"/>
          </a:p>
          <a:p>
            <a:pPr indent="0">
              <a:spcBef>
                <a:spcPts val="0"/>
              </a:spcBef>
              <a:buNone/>
            </a:pPr>
            <a:r>
              <a:rPr lang="ru-RU" sz="2100" i="1" dirty="0"/>
              <a:t>- Умеют творчески </a:t>
            </a:r>
            <a:r>
              <a:rPr lang="ru-RU" sz="2100" i="1" dirty="0" err="1"/>
              <a:t>самовыражаться</a:t>
            </a:r>
            <a:r>
              <a:rPr lang="ru-RU" sz="2100" i="1" dirty="0"/>
              <a:t> и работать в коллективе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400800" cy="4104456"/>
          </a:xfrm>
        </p:spPr>
        <p:txBody>
          <a:bodyPr/>
          <a:lstStyle/>
          <a:p>
            <a:pPr indent="0">
              <a:buNone/>
            </a:pPr>
            <a:endParaRPr lang="ru-RU" dirty="0"/>
          </a:p>
        </p:txBody>
      </p:sp>
      <p:pic>
        <p:nvPicPr>
          <p:cNvPr id="3074" name="Picture 2" descr="E:\забава\3 Фольклорный коллектив «Забава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1776412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забава\html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67070"/>
            <a:ext cx="1915843" cy="27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забава\IMG-20201117-WA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8" y="3639281"/>
            <a:ext cx="1776412" cy="248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забава\IMG-20210503-WA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64294"/>
            <a:ext cx="1829563" cy="243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забава\IMG-20210603-WA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3627879"/>
            <a:ext cx="1853071" cy="24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:\забава\IMG-20210603-WA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75045"/>
            <a:ext cx="165364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:\забава\коллектив забав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52" y="764704"/>
            <a:ext cx="2738989" cy="18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E:\забава\IMG-20201120-WA00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35" y="3819072"/>
            <a:ext cx="1640645" cy="23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забава\3 Фольклорный коллектив «Забава»-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38" y="2075433"/>
            <a:ext cx="2751539" cy="17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5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забава\20170520_1246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r="9169"/>
          <a:stretch/>
        </p:blipFill>
        <p:spPr bwMode="auto">
          <a:xfrm>
            <a:off x="827584" y="4136724"/>
            <a:ext cx="3080659" cy="196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забава\20210503_134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42941"/>
            <a:ext cx="2817755" cy="211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забава\IMG-9f86fc7b6305e1377f454b527fcdf778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665" y="4221088"/>
            <a:ext cx="3362599" cy="188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E:\забава\IMG-20200525-WA0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22" y="1052736"/>
            <a:ext cx="3561815" cy="200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забава\20210514_19495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6" b="12581"/>
          <a:stretch/>
        </p:blipFill>
        <p:spPr bwMode="auto">
          <a:xfrm rot="5400000">
            <a:off x="2788969" y="2982498"/>
            <a:ext cx="2024838" cy="162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забава\20210324_0938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8853" y="2726461"/>
            <a:ext cx="2376349" cy="178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2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E:\забава\IMG-20191128-WA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5"/>
          <a:stretch/>
        </p:blipFill>
        <p:spPr bwMode="auto">
          <a:xfrm>
            <a:off x="755576" y="764704"/>
            <a:ext cx="2622203" cy="249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забава\VideoCapture_20210603-1343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r="13304"/>
          <a:stretch/>
        </p:blipFill>
        <p:spPr bwMode="auto">
          <a:xfrm>
            <a:off x="2737754" y="2276872"/>
            <a:ext cx="3298371" cy="22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забава\IMG-20210503-WA00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9" r="23476" b="18704"/>
          <a:stretch/>
        </p:blipFill>
        <p:spPr bwMode="auto">
          <a:xfrm>
            <a:off x="5508104" y="3840226"/>
            <a:ext cx="3282482" cy="22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r">
              <a:buNone/>
            </a:pPr>
            <a:r>
              <a:rPr lang="ru-RU" b="1" i="1" dirty="0" smtClean="0"/>
              <a:t>                Руководитель кружка –                             </a:t>
            </a:r>
            <a:r>
              <a:rPr lang="ru-RU" b="1" i="1" dirty="0" err="1" smtClean="0"/>
              <a:t>Шуршакова</a:t>
            </a:r>
            <a:r>
              <a:rPr lang="ru-RU" b="1" i="1" dirty="0" smtClean="0"/>
              <a:t> Любовь Геннадьевна      </a:t>
            </a:r>
          </a:p>
          <a:p>
            <a:pPr indent="0" algn="r">
              <a:buNone/>
            </a:pPr>
            <a:r>
              <a:rPr lang="ru-RU" b="1" i="1" dirty="0" smtClean="0"/>
              <a:t> </a:t>
            </a:r>
          </a:p>
          <a:p>
            <a:pPr indent="0" algn="r">
              <a:buNone/>
            </a:pPr>
            <a:r>
              <a:rPr lang="ru-RU" b="1" i="1" dirty="0" smtClean="0"/>
              <a:t>  Концертмейстер  - </a:t>
            </a:r>
          </a:p>
          <a:p>
            <a:pPr indent="0" algn="r">
              <a:buNone/>
            </a:pPr>
            <a:r>
              <a:rPr lang="ru-RU" b="1" i="1" dirty="0" smtClean="0"/>
              <a:t> </a:t>
            </a:r>
            <a:r>
              <a:rPr lang="ru-RU" b="1" i="1" dirty="0" err="1" smtClean="0"/>
              <a:t>Шуршаков</a:t>
            </a:r>
            <a:r>
              <a:rPr lang="ru-RU" b="1" i="1" dirty="0" smtClean="0"/>
              <a:t> Иван Алексеевич</a:t>
            </a:r>
            <a:endParaRPr lang="ru-RU" b="1" i="1" dirty="0"/>
          </a:p>
        </p:txBody>
      </p:sp>
      <p:pic>
        <p:nvPicPr>
          <p:cNvPr id="2050" name="Picture 2" descr="E:\забава\SN8505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0"/>
          <a:stretch/>
        </p:blipFill>
        <p:spPr bwMode="auto">
          <a:xfrm>
            <a:off x="971600" y="1512504"/>
            <a:ext cx="2785624" cy="18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забава\IMG-a8486a90cea8cd205091e3c3b74d58b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45024"/>
            <a:ext cx="2808312" cy="187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8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388843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/>
                <a:ea typeface="Arial"/>
              </a:rPr>
              <a:t>Фольклорный кружок «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Arial"/>
              </a:rPr>
              <a:t>Забава»,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Arial"/>
              </a:rPr>
              <a:t>еще очень молод, существует всего лишь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Arial"/>
              </a:rPr>
              <a:t>четыре года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Arial"/>
              </a:rPr>
              <a:t>и находится на стадии развития. Количество детей в фольклорном кружке «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Arial"/>
              </a:rPr>
              <a:t>Забава» 15 человек.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Arial"/>
              </a:rPr>
              <a:t>Участниками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Arial"/>
              </a:rPr>
              <a:t>стали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Arial"/>
              </a:rPr>
              <a:t>дети из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Arial"/>
              </a:rPr>
              <a:t>от 4 до 12 лет.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ea typeface="Arial"/>
              </a:rPr>
              <a:t>Работа в кружке проводилась регулярно в соответствии с программой и рабочим </a:t>
            </a: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Arial"/>
              </a:rPr>
              <a:t>расписанием.</a:t>
            </a:r>
            <a:endParaRPr lang="ru-RU" sz="1800" b="1" dirty="0">
              <a:solidFill>
                <a:schemeClr val="tx1"/>
              </a:solidFill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85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6984776" cy="4361657"/>
          </a:xfrm>
        </p:spPr>
        <p:txBody>
          <a:bodyPr>
            <a:normAutofit fontScale="32500" lnSpcReduction="20000"/>
          </a:bodyPr>
          <a:lstStyle/>
          <a:p>
            <a:r>
              <a:rPr lang="ru-RU" sz="2200" dirty="0"/>
              <a:t>Работая, в соответствии с ФГОС, мною были поставлены следующие цели и задачи</a:t>
            </a:r>
            <a:r>
              <a:rPr lang="ru-RU" sz="2200" dirty="0" smtClean="0"/>
              <a:t>:</a:t>
            </a:r>
          </a:p>
          <a:p>
            <a:pPr indent="0">
              <a:buNone/>
            </a:pPr>
            <a:r>
              <a:rPr lang="ru-RU" sz="5500" b="1" i="1" dirty="0"/>
              <a:t>Цель: </a:t>
            </a:r>
            <a:r>
              <a:rPr lang="ru-RU" sz="5500" i="1" dirty="0"/>
              <a:t>Приобщение детей и молодёжи к истокам русского народного фольклора, духовной культуре русского народа. </a:t>
            </a:r>
          </a:p>
          <a:p>
            <a:pPr indent="0">
              <a:buNone/>
            </a:pPr>
            <a:r>
              <a:rPr lang="ru-RU" sz="5500" b="1" i="1" dirty="0"/>
              <a:t> Задачи программы: </a:t>
            </a:r>
          </a:p>
          <a:p>
            <a:pPr indent="0">
              <a:buNone/>
            </a:pPr>
            <a:r>
              <a:rPr lang="ru-RU" sz="5500" b="1" i="1" dirty="0"/>
              <a:t>Образовательные:</a:t>
            </a:r>
          </a:p>
          <a:p>
            <a:pPr indent="0">
              <a:buNone/>
            </a:pPr>
            <a:r>
              <a:rPr lang="ru-RU" sz="5500" i="1" dirty="0"/>
              <a:t> 1. Знакомить детей с русским народным, поэтическим и музыкальным творчеством;</a:t>
            </a:r>
          </a:p>
          <a:p>
            <a:pPr indent="0">
              <a:buNone/>
            </a:pPr>
            <a:r>
              <a:rPr lang="ru-RU" sz="5500" i="1" dirty="0"/>
              <a:t> 2. Расширять знания и представления детей о национальной культуре и традициях русского народа;</a:t>
            </a:r>
          </a:p>
          <a:p>
            <a:pPr indent="0">
              <a:buNone/>
            </a:pPr>
            <a:r>
              <a:rPr lang="ru-RU" sz="5500" i="1" dirty="0"/>
              <a:t>  3. Формировать исполнительские навыки в области пения, </a:t>
            </a:r>
            <a:r>
              <a:rPr lang="ru-RU" sz="5500" i="1" dirty="0" err="1"/>
              <a:t>музицирования</a:t>
            </a:r>
            <a:r>
              <a:rPr lang="ru-RU" sz="5500" i="1" dirty="0"/>
              <a:t>, движения.  </a:t>
            </a:r>
          </a:p>
          <a:p>
            <a:pPr indent="0">
              <a:buNone/>
            </a:pPr>
            <a:r>
              <a:rPr lang="ru-RU" sz="2200" dirty="0" smtClean="0"/>
              <a:t> </a:t>
            </a:r>
            <a:endParaRPr lang="ru-RU" sz="2200" dirty="0"/>
          </a:p>
          <a:p>
            <a:pPr indent="0">
              <a:buNone/>
            </a:pPr>
            <a:endParaRPr lang="ru-RU" dirty="0"/>
          </a:p>
          <a:p>
            <a:endParaRPr lang="ru-RU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69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268760"/>
            <a:ext cx="6400800" cy="410445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b="1" i="1" dirty="0"/>
              <a:t>Развивающие: </a:t>
            </a:r>
          </a:p>
          <a:p>
            <a:pPr indent="0">
              <a:buNone/>
            </a:pPr>
            <a:r>
              <a:rPr lang="ru-RU" i="1" dirty="0"/>
              <a:t>1. Развивать кругозор и интерес к народной культуре; </a:t>
            </a:r>
          </a:p>
          <a:p>
            <a:pPr indent="0">
              <a:buNone/>
            </a:pPr>
            <a:r>
              <a:rPr lang="ru-RU" i="1" dirty="0"/>
              <a:t>2.  Развивать активное восприятие музыки посредством музыкального фольклора; </a:t>
            </a:r>
          </a:p>
          <a:p>
            <a:pPr indent="0">
              <a:buNone/>
            </a:pPr>
            <a:r>
              <a:rPr lang="ru-RU" i="1" dirty="0"/>
              <a:t>3.  Развивать музыкальные способности: чувство ритма, ладовое чувство, </a:t>
            </a:r>
            <a:r>
              <a:rPr lang="ru-RU" i="1" dirty="0" err="1"/>
              <a:t>музыкальнослуховые</a:t>
            </a:r>
            <a:r>
              <a:rPr lang="ru-RU" i="1" dirty="0"/>
              <a:t> представления; </a:t>
            </a:r>
          </a:p>
          <a:p>
            <a:pPr indent="0">
              <a:buNone/>
            </a:pPr>
            <a:r>
              <a:rPr lang="ru-RU" i="1" dirty="0"/>
              <a:t>4. Развивать самостоятельность, инициативу и импровизационные способности у детей; </a:t>
            </a:r>
          </a:p>
          <a:p>
            <a:pPr indent="0">
              <a:buNone/>
            </a:pPr>
            <a:r>
              <a:rPr lang="ru-RU" i="1" dirty="0"/>
              <a:t>5.  Развивать коммуникативные качества детей посредством народных танцев, игр, забав. </a:t>
            </a:r>
          </a:p>
        </p:txBody>
      </p:sp>
    </p:spTree>
    <p:extLst>
      <p:ext uri="{BB962C8B-B14F-4D97-AF65-F5344CB8AC3E}">
        <p14:creationId xmlns:p14="http://schemas.microsoft.com/office/powerpoint/2010/main" val="25606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840760" cy="4289649"/>
          </a:xfrm>
        </p:spPr>
        <p:txBody>
          <a:bodyPr/>
          <a:lstStyle/>
          <a:p>
            <a:pPr indent="0">
              <a:buNone/>
            </a:pPr>
            <a:r>
              <a:rPr lang="ru-RU" b="1" i="1" dirty="0"/>
              <a:t>Воспитательные: </a:t>
            </a:r>
          </a:p>
          <a:p>
            <a:pPr indent="0">
              <a:buNone/>
            </a:pPr>
            <a:r>
              <a:rPr lang="ru-RU" i="1" dirty="0"/>
              <a:t>1. Формировать социально-нравственное, психическое здоровье детей;</a:t>
            </a:r>
          </a:p>
          <a:p>
            <a:pPr indent="0">
              <a:buNone/>
            </a:pPr>
            <a:r>
              <a:rPr lang="ru-RU" i="1" dirty="0"/>
              <a:t>2. Воспитывать любовь к родной земле, к традициям своего народа; </a:t>
            </a:r>
          </a:p>
          <a:p>
            <a:pPr indent="0">
              <a:buNone/>
            </a:pPr>
            <a:r>
              <a:rPr lang="ru-RU" i="1" dirty="0"/>
              <a:t>3. Воспитывать уважительное отношение к ценностям народной культуры, к истории России, чувства патриотизма и гордости за русский народ. 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01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/>
          <a:lstStyle/>
          <a:p>
            <a:pPr indent="0">
              <a:buNone/>
            </a:pPr>
            <a:r>
              <a:rPr lang="ru-RU" i="1" dirty="0"/>
              <a:t>Народная педагогика всегда очень плодотворно влияла на психику детей. Детям близко народное творчество, а значит доступно и понятно. Еще в младшем возрасте они начинают знакомится с малыми формами фольклора, такими, как: </a:t>
            </a:r>
            <a:r>
              <a:rPr lang="ru-RU" i="1" dirty="0" err="1"/>
              <a:t>потешки</a:t>
            </a:r>
            <a:r>
              <a:rPr lang="ru-RU" i="1" dirty="0"/>
              <a:t>, прибаутки, </a:t>
            </a:r>
            <a:r>
              <a:rPr lang="ru-RU" i="1" dirty="0" err="1"/>
              <a:t>заклички</a:t>
            </a:r>
            <a:r>
              <a:rPr lang="ru-RU" i="1" dirty="0"/>
              <a:t>, колыбельные песни, пословицы, загадки, дразнилки и т. д</a:t>
            </a:r>
            <a:r>
              <a:rPr lang="ru-RU" i="1" dirty="0" smtClean="0"/>
              <a:t>. На занятиях мы продолжаем знакомство с русской народной культурой : календарные праздники, фольклорные пени, русские  традиции и народное творчество и многое другое.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970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6912768" cy="4289649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i="1" dirty="0"/>
              <a:t>На протяжении всего учебного года мои ребята с удовольствием овладевали игрой на русских народных инструментах. Это безусловно </a:t>
            </a:r>
            <a:r>
              <a:rPr lang="ru-RU" i="1" dirty="0" smtClean="0"/>
              <a:t>стало одним из  любимых занятий. </a:t>
            </a:r>
            <a:r>
              <a:rPr lang="ru-RU" i="1" dirty="0"/>
              <a:t>Они уверенно знают их название и определяют на слух звучание каждого из инструментов</a:t>
            </a:r>
            <a:r>
              <a:rPr lang="ru-RU" i="1" dirty="0" smtClean="0"/>
              <a:t>. Были организованны  фольклорно-тематические праздники: Рождественские </a:t>
            </a:r>
            <a:r>
              <a:rPr lang="ru-RU" i="1" dirty="0" err="1" smtClean="0"/>
              <a:t>поседелки</a:t>
            </a:r>
            <a:r>
              <a:rPr lang="ru-RU" i="1" dirty="0" smtClean="0"/>
              <a:t>, Широкая Масленица, Троица, игровые программы : « Мама – самый лучший друг», посвященная Дню матери, «8 марта – день Торжественный», посвященная Международному женскому дню, «Дети – цветы жизни», посвященная Дню защиты детей, театрализованные постановки : « Новогодний переполох», « Ярмарка». Дети </a:t>
            </a:r>
            <a:r>
              <a:rPr lang="ru-RU" i="1" dirty="0"/>
              <a:t>с огромным удовольствием перевоплощались в настоящих артистов, чувствовали свою необыкновенную значимость и незаменимость. Участники фольклорного коллектива приобщались к национальным традициям, общечеловеческим культурным ценностям. </a:t>
            </a:r>
          </a:p>
        </p:txBody>
      </p:sp>
    </p:spTree>
    <p:extLst>
      <p:ext uri="{BB962C8B-B14F-4D97-AF65-F5344CB8AC3E}">
        <p14:creationId xmlns:p14="http://schemas.microsoft.com/office/powerpoint/2010/main" val="4820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600" i="1" dirty="0" smtClean="0"/>
              <a:t>На базе кружка, существует фольклорный коллектив            « Забава». Ребята являются постоянными участниками концертов местного и районного масштаба. А также регулярно принимаю участие в различных конкурсах. За этот учебный год коллектив принял участие в 5 районных мероприятиях, 3 концертах, а также во Всероссийских и Международных конкурсах, где завоевали призовые места. Солисты коллектива «Забава» на всех уровнях демонстрируют хорошую подготовку и свой творческий потенциал, что подтверждают грамоты и дипломы. Руководитель и концертмейстер коллектива также неоднократно были отмечены благодарственными письмами, за подготовку  конкурсантов.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8369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100</TotalTime>
  <Words>643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  Отчёт о проделанной работе фольклорного кружка «Забава»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Отчёт о проделанной работе фольклорного кружка «Забава»</dc:title>
  <dc:creator>User</dc:creator>
  <cp:lastModifiedBy>User</cp:lastModifiedBy>
  <cp:revision>10</cp:revision>
  <dcterms:created xsi:type="dcterms:W3CDTF">2021-06-16T20:41:56Z</dcterms:created>
  <dcterms:modified xsi:type="dcterms:W3CDTF">2021-06-16T22:33:09Z</dcterms:modified>
</cp:coreProperties>
</file>